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92" r:id="rId4"/>
    <p:sldId id="271" r:id="rId5"/>
    <p:sldId id="293" r:id="rId6"/>
    <p:sldId id="282" r:id="rId7"/>
    <p:sldId id="278" r:id="rId8"/>
    <p:sldId id="294" r:id="rId9"/>
    <p:sldId id="295" r:id="rId10"/>
    <p:sldId id="281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1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B315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84" autoAdjust="0"/>
    <p:restoredTop sz="94660"/>
  </p:normalViewPr>
  <p:slideViewPr>
    <p:cSldViewPr snapToGrid="0">
      <p:cViewPr varScale="1">
        <p:scale>
          <a:sx n="95" d="100"/>
          <a:sy n="95" d="100"/>
        </p:scale>
        <p:origin x="66" y="15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663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11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839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01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67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068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75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16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896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420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589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162DE-21BF-4B5B-BE1A-981E8C6FED2C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8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-16042"/>
            <a:ext cx="10287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  <a:softEdge rad="0"/>
          </a:effectLst>
        </p:spPr>
      </p:pic>
      <p:sp>
        <p:nvSpPr>
          <p:cNvPr id="2" name="직사각형 1"/>
          <p:cNvSpPr/>
          <p:nvPr/>
        </p:nvSpPr>
        <p:spPr>
          <a:xfrm>
            <a:off x="0" y="-16042"/>
            <a:ext cx="4700337" cy="68740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700337" y="0"/>
            <a:ext cx="7491663" cy="7146758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13346" y="1090863"/>
            <a:ext cx="393133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국내 지질 분야 데이터 공유 활성화를 위한 데이터 저널 서비스 연구 </a:t>
            </a:r>
            <a:endParaRPr lang="en-US" altLang="ko-KR" sz="24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~ About </a:t>
            </a:r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ESSD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104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560196" y="4883864"/>
            <a:ext cx="4166878" cy="997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셋에 대한 논의를 진행 중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974694" y="536565"/>
            <a:ext cx="9058334" cy="365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434225088" descr="EMB000007c4269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694" y="993765"/>
            <a:ext cx="4321457" cy="381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7296151" y="547850"/>
            <a:ext cx="9052604" cy="369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432389040" descr="EMB000007c4269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0301" y="1277013"/>
            <a:ext cx="4452152" cy="3246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869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945464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2168844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2318733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필요성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215755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56817" y="2330304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기본 프로세스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6608" y="162046"/>
            <a:ext cx="1736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CONTENTS</a:t>
            </a:r>
            <a:endParaRPr lang="ko-KR" alt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856527" y="360689"/>
            <a:ext cx="15162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목차</a:t>
            </a:r>
            <a:endParaRPr lang="ko-KR" altLang="en-US" sz="32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76273" y="2964586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참여한 기업과 단체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6431" y="1263064"/>
            <a:ext cx="1640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6431" y="2188907"/>
            <a:ext cx="1640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706056" y="3587832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36606" y="3737721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저널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 flipV="1">
            <a:off x="2974694" y="3576545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576273" y="3875756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66431" y="3596112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 flipV="1">
            <a:off x="706056" y="4428100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6558" y="4577989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ESSD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 flipV="1">
            <a:off x="2974694" y="4416813"/>
            <a:ext cx="8773610" cy="360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576273" y="4725752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공개 예시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6431" y="4464275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76273" y="5650778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필요성 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+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문제점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64152" y="5498869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 flipV="1">
            <a:off x="706056" y="1207030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36606" y="1356919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서론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 flipV="1">
            <a:off x="2974694" y="1195743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 flipV="1">
            <a:off x="706056" y="546014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36606" y="5610032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추가 사항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 flipV="1">
            <a:off x="2974694" y="5448856"/>
            <a:ext cx="8773610" cy="360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576273" y="6262254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목적</a:t>
            </a:r>
          </a:p>
        </p:txBody>
      </p:sp>
    </p:spTree>
    <p:extLst>
      <p:ext uri="{BB962C8B-B14F-4D97-AF65-F5344CB8AC3E}">
        <p14:creationId xmlns:p14="http://schemas.microsoft.com/office/powerpoint/2010/main" val="419305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053749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1819175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969064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1807888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982466"/>
            <a:ext cx="87736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오픈 액세스에 대한 연구는 많이 이루어졌지만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셋 출판에 관한 논의는 활발하게 이루어지고 있지 않다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논문 출판이 평가와 보상이 있는 반면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셋은 평가와 보상이 없어 연구자들이 데이터를 공유하는데 방해가 되고 있다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이러한 국내 지질학 분야 현황을 해결하기 위한 데이터 저널에 대해서 논의해보고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해외 지질학 데이터 저널 플랫폼 사례인 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ESSD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 통해 데이터 공유를 활발하게 하는 방법을 연구해보도록 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특히 기존의 데이터 저널의 문제로 언급되는 신뢰도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품질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평가에 대해서 해결하는 좋은 방법인 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ESSDD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 공개 토론 방식을 집중적으로 다루어 보려고 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fontAlgn="base">
              <a:lnSpc>
                <a:spcPct val="150000"/>
              </a:lnSpc>
            </a:pPr>
            <a:endParaRPr lang="en-US" altLang="ko-KR" sz="16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6606" y="396037"/>
            <a:ext cx="1516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서론</a:t>
            </a:r>
            <a:endParaRPr lang="ko-KR" altLang="en-US" sz="32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537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053749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1819175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969064"/>
            <a:ext cx="173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오픈액세스와 데이터 셋 공유의 필요성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1807888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982466"/>
            <a:ext cx="877361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지식의 확산과 혁신적인 연구개발에 있어 오픈 액세스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(Open Access,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이하 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OA)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는 전 세계적으로 수용되고 있는 핵심 전략 중 하나이다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특히 공공기금으로 수행된 연구의 결과물은 공공재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(public goods)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 성격을 지니므로 누구나 무료로 접근 제한 없이 이러한 결과물을 활용하게 하려는 노력이 다양한 차원에서 전개되고 있다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김지현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(2016).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연구데이터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레포지터리의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데이터 접근 및 이용 통제 정책 요소에 관한 연구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한국도서관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·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정보학회지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47(3), 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213-239.0)</a:t>
            </a:r>
          </a:p>
          <a:p>
            <a:pPr fontAlgn="base">
              <a:lnSpc>
                <a:spcPct val="150000"/>
              </a:lnSpc>
            </a:pP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연구자가 많은 시간과 노력을 기울여 수집한 연구데이터가 논문 출판과 더불어 생명을 잃고 사장된다면 학계 전체로 볼 대 적지 않은 손실일 것이다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1901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Galton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은 </a:t>
            </a:r>
            <a:r>
              <a:rPr lang="ko-KR" altLang="en-US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연구자간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연구 데이터 공유가 매우 필요하다는 주장을 한 바 있다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(Pollard &amp; </a:t>
            </a: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Celi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2014). 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화학과 같은 분야는 논문 과 데이터를 함께 볼 필요가 있고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기상학과 같 이 동일한 조건으로 데이터를 재측정하거나 재 수집하는 것이 불가능한 학문 분야는 연구데이터의 공개를 오랫동안 염원해 온 것도 사실이 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과거에 존재했던 생물을 분석하는 고생물 학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palaeontology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과 같이 연구 시간 대부분을 데이터 수집에 할애하여야 하는 학문 분야의 경우에는 연구 데이터의 공개 및 공유에 대한 요구가 상당히 강하다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이상으로 미루어 볼 때 연구데이터는 조사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실험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분석 결과를 확인하 고 나아가 재현하고 검증하는데 꼭 필요하며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장기적으로 학문을 발전시키는 초석이 되는 소중한 자산이라는 데 이견이 없을 것이다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(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신은자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(2015).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디지털 시대 오픈 데이터 정책의 현황과 과제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정보관리학회지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32(3), 49-68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5881" y="270926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필요성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400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053749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1819175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969064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 문제점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1807888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982466"/>
            <a:ext cx="87736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학계에서는 주로 출판을 통해 성과를 인정받는 반면 데이터 셋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(Data Sets)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을 공유하는 데에는 많은 시간이 소요되고 충분한 보상이 어렵고 데이터 출판에 대한 연구자의 </a:t>
            </a:r>
            <a:r>
              <a:rPr lang="ko-KR" altLang="en-US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의무규정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미비와 불명확한 데이터 셋의 소유권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데이터를 저장할 수 있는 리파지토리의 부재가 데이터 공유의 방해요인으로 작용하고 있다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b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또한 논문은 적절한 심사를 거쳐 품질을 인정받고 도서관이나 출판사에 영구적으로 보관되고 인용이 될 수 있으나 과학데이터는 출판되지 않거나 개인 연구자의 웹 사이트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(URL)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 통해서만 공유되므로 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Dead Link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발생 시 데이터의 공유가 어렵다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이상호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이유선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(2011).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과학 데이터의 출판과 인용에 관한 연구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한국콘텐츠학회 종합학술대회 논문집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9(1), 303-304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.).</a:t>
            </a:r>
          </a:p>
          <a:p>
            <a:pPr fontAlgn="base">
              <a:lnSpc>
                <a:spcPct val="150000"/>
              </a:lnSpc>
            </a:pP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-&gt;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해결 방법 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저널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!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5881" y="270926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필요성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668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053749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1819175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969064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저널의 정의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1807888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982466"/>
            <a:ext cx="877361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Data Journal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</a:p>
          <a:p>
            <a:pPr fontAlgn="base"/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저널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(data journal)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은 데이터를 생산하는 연구자들이 공식적으로 데이터를 출판하여 공개하고 타 연구자들이 그 데이터를 인용함으로써 연구결과에 대한 인정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(acknowledgement)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을 받을 수 있는 통로로 활용하기 위해 개발된 것이다 데이터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(ANDS 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2016).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저널은 기존 학술지 출판 모형을 데이터 공유에 접목시킨 것으로 보상체계의 부족과 데이터 인용 및 품질 관리 문제를 완화할 수 있는 방식으로 그 수가 증가하고 있는 추세이다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(Candela et al. 2015).</a:t>
            </a:r>
          </a:p>
          <a:p>
            <a:pPr fontAlgn="base"/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/>
            <a:endParaRPr lang="en-US" altLang="ko-KR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2682" y="257145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저널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689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저널 특징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30845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고품질의 데이터를 재발견하고 재사용하는데 목적을 둔다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저자는 데이터 저널에 투고할 때 데이터를 신뢰할 수 있는 데이터 저장소에 보관하고 디지털 개체 </a:t>
            </a:r>
            <a:r>
              <a:rPr lang="ko-KR" altLang="en-US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식별자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(DOI)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 할당해야 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데이터의 적절한 인용과 재사용을 촉진하기 위해 누구나 이용할 수 있도록 데이터 액세스를 제공해야 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저자는 실질적으로 재사용이 가능한 원시 형태로 데이터를 제공해야 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가장 광범위한 재사용이 가능하도록 여러 유형의 데이터를 여러 수준에서 배포하는 것을 권장한다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일반 논문처럼 동료 평가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(Peer Review)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가 존재한다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algn="just" fontAlgn="base">
              <a:lnSpc>
                <a:spcPct val="140000"/>
              </a:lnSpc>
            </a:pP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 flipV="1">
            <a:off x="706056" y="3646607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6605" y="3796496"/>
            <a:ext cx="1975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지질학 분야 데이터 셋 특징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2974694" y="3635320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974694" y="3784922"/>
            <a:ext cx="87736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lnSpc>
                <a:spcPct val="150000"/>
              </a:lnSpc>
            </a:pPr>
            <a:r>
              <a:rPr lang="ko-KR" altLang="en-US" sz="1400" b="1" u="sng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지질 분야 데이터 저널에서 어떤 데이터가 등재하게 될지 고려해야 한다</a:t>
            </a:r>
            <a:r>
              <a:rPr lang="en-US" altLang="ko-KR" sz="1400" b="1" u="sng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400" b="1" u="sng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lvl="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지하수 미생물 자료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육상물리탐사 자료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육상시추코어 자료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지도자료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지질도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), </a:t>
            </a:r>
            <a:r>
              <a:rPr lang="ko-KR" altLang="en-US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광산분포도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암석자료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위성 데이터 자료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해상 자료 등 존재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lvl="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아주 다양한 포맷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(csv, jpg, zip, pdf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등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존재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lvl="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각 연구실에서 각 다른 주기로 다양한 데이터가 생산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lvl="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2682" y="257145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저널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939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ESSD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란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 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2806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지구 시스템 과학 데이터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(Earth System Science Data,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이하 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ESSD)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는 연구 데이터 셋에 대한 기사를 출판하기 위한 국제적인 학제간 학술지로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지구 시스템 과학에 대한 고품질의 데이터를 재발견하고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재사용하는데 목적을 둔다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편집자는 충분한 품질로 이러한 목표에 기여할 수 있는 원본 데이터 또는 데이터 셋에 대한 제출을 권장한다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논문은 본문과 간략한 논평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검토 기사 등을 모두 저장하고 제공한다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누구든 출판물에 접근할 수 있고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ISO</a:t>
            </a: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19115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와 같은 표준 메타 데이터로 처리되어 있으며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신뢰할 수 있는 데이터 저장소를 이용할 수 있다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 flipV="1">
            <a:off x="706056" y="3646607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6605" y="3796496"/>
            <a:ext cx="19759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ESSD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의 범위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2974694" y="3635320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020994" y="3858174"/>
            <a:ext cx="42016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b="1" spc="-15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Atmosphere : </a:t>
            </a:r>
            <a:r>
              <a:rPr lang="ko-KR" altLang="en-US" sz="1400" b="1" spc="-15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대기</a:t>
            </a:r>
            <a:endParaRPr lang="en-US" altLang="ko-KR" sz="1400" b="1" spc="-15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 startAt="2"/>
            </a:pPr>
            <a:r>
              <a:rPr lang="en-US" altLang="ko-KR" sz="1400" b="1" spc="-15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Oceanography  </a:t>
            </a:r>
            <a:r>
              <a:rPr lang="en-US" altLang="ko-KR" sz="1400" b="1" spc="-15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400" b="1" spc="-15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해양학</a:t>
            </a:r>
            <a:endParaRPr lang="en-US" altLang="ko-KR" sz="1400" b="1" spc="-15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 startAt="3"/>
            </a:pPr>
            <a:r>
              <a:rPr lang="en-US" altLang="ko-KR" sz="1400" b="1" spc="-15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Biosphere </a:t>
            </a:r>
            <a:r>
              <a:rPr lang="en-US" altLang="ko-KR" sz="1400" b="1" spc="-15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400" b="1" spc="-150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생물권</a:t>
            </a:r>
            <a:endParaRPr lang="en-US" altLang="ko-KR" sz="1400" b="1" spc="-150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4.         Geosciences : </a:t>
            </a:r>
            <a:r>
              <a:rPr lang="ko-KR" altLang="en-US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지구과학</a:t>
            </a:r>
            <a:endParaRPr lang="en-US" altLang="ko-KR" sz="1400" b="1" spc="-150" dirty="0" smtClean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Geology : </a:t>
            </a:r>
            <a:r>
              <a:rPr lang="ko-KR" altLang="en-US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지질학</a:t>
            </a:r>
            <a:endParaRPr lang="en-US" altLang="ko-KR" sz="1400" b="1" spc="-150" dirty="0" smtClean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Marine geology : </a:t>
            </a:r>
            <a:r>
              <a:rPr lang="ko-KR" altLang="en-US" sz="1400" b="1" spc="-150" dirty="0" err="1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해양지질학</a:t>
            </a:r>
            <a:endParaRPr lang="en-US" altLang="ko-KR" sz="1400" b="1" spc="-150" dirty="0" smtClean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50" dirty="0" err="1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Palaeoceanography</a:t>
            </a: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 </a:t>
            </a:r>
            <a:r>
              <a:rPr lang="en-US" altLang="ko-KR" sz="1400" b="1" spc="-150" dirty="0" err="1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Palaeoclimatology</a:t>
            </a: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: </a:t>
            </a:r>
            <a:r>
              <a:rPr lang="ko-KR" altLang="en-US" sz="1400" b="1" spc="-150" dirty="0" err="1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고해양학</a:t>
            </a: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 </a:t>
            </a:r>
            <a:r>
              <a:rPr lang="ko-KR" altLang="en-US" sz="1400" b="1" spc="-150" dirty="0" err="1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고기후학</a:t>
            </a:r>
            <a:endParaRPr lang="en-US" altLang="ko-KR" sz="1400" b="1" spc="-150" dirty="0" smtClean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Geophysics, Geochemistry : </a:t>
            </a:r>
            <a:r>
              <a:rPr lang="ko-KR" altLang="en-US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지구물리학</a:t>
            </a: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 </a:t>
            </a:r>
            <a:r>
              <a:rPr lang="ko-KR" altLang="en-US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지구 화학</a:t>
            </a:r>
            <a:endParaRPr lang="en-US" altLang="ko-KR" sz="1400" b="1" spc="-150" dirty="0" smtClean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5" name="부제목 2"/>
          <p:cNvSpPr txBox="1">
            <a:spLocks/>
          </p:cNvSpPr>
          <p:nvPr/>
        </p:nvSpPr>
        <p:spPr>
          <a:xfrm>
            <a:off x="7361498" y="3858174"/>
            <a:ext cx="4386805" cy="2685331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ko-KR" sz="1400" b="1" spc="-150" dirty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5.        Cryosphere : </a:t>
            </a:r>
            <a:r>
              <a:rPr lang="ko-KR" altLang="en-US" sz="1400" b="1" spc="-150" dirty="0" err="1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빙권</a:t>
            </a:r>
            <a:endParaRPr lang="en-US" altLang="ko-KR" sz="1400" b="1" spc="-150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50" dirty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Glaciology :  </a:t>
            </a:r>
            <a:r>
              <a:rPr lang="ko-KR" altLang="en-US" sz="1400" b="1" spc="-150" dirty="0" err="1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빙하학</a:t>
            </a:r>
            <a:endParaRPr lang="en-US" altLang="ko-KR" sz="1400" b="1" spc="-150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Snow </a:t>
            </a:r>
            <a:r>
              <a:rPr lang="en-US" altLang="ko-KR" sz="1400" b="1" spc="-150" dirty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and Sea ice : </a:t>
            </a:r>
            <a:r>
              <a:rPr lang="ko-KR" altLang="en-US" sz="1400" b="1" spc="-150" dirty="0" err="1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설빙</a:t>
            </a:r>
            <a:r>
              <a:rPr lang="en-US" altLang="ko-KR" sz="1400" b="1" spc="-150" dirty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spc="-150" dirty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해빙</a:t>
            </a:r>
            <a:endParaRPr lang="en-US" altLang="ko-KR" sz="1400" b="1" spc="-150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Radar measurements :  </a:t>
            </a:r>
            <a:r>
              <a:rPr lang="ko-KR" altLang="en-US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해양 레이더</a:t>
            </a:r>
            <a:endParaRPr lang="en-US" altLang="ko-KR" sz="1400" b="1" spc="-150" dirty="0" smtClean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6.          Hydrology and soil science</a:t>
            </a:r>
          </a:p>
          <a:p>
            <a:pPr algn="l">
              <a:lnSpc>
                <a:spcPct val="150000"/>
              </a:lnSpc>
            </a:pPr>
            <a:r>
              <a:rPr lang="en-US" altLang="ko-KR" sz="1400" b="1" spc="-150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7</a:t>
            </a:r>
            <a:r>
              <a:rPr lang="en-US" altLang="ko-KR" sz="1400" b="1" spc="-150" dirty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         Solar-terrestrial science :</a:t>
            </a:r>
            <a:r>
              <a:rPr lang="ko-KR" altLang="en-US" sz="1400" b="1" spc="-150" dirty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태양 </a:t>
            </a:r>
            <a:r>
              <a:rPr lang="en-US" altLang="ko-KR" sz="1400" b="1" spc="-150" dirty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– </a:t>
            </a:r>
            <a:r>
              <a:rPr lang="ko-KR" altLang="en-US" sz="1400" b="1" spc="-150" dirty="0" err="1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지구간</a:t>
            </a:r>
            <a:r>
              <a:rPr lang="ko-KR" altLang="en-US" sz="1400" b="1" spc="-150" dirty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과학</a:t>
            </a:r>
            <a:endParaRPr lang="en-US" altLang="ko-KR" sz="1400" b="1" spc="-150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400" b="1" spc="-150" dirty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8.          Data, algorithms and models :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95930" y="216433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ESSD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325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ESSD 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정책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006998"/>
            <a:ext cx="8773610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모든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ESSD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저자가 저널 기사에 해당하는 데이터를 </a:t>
            </a:r>
            <a:r>
              <a:rPr lang="ko-KR" altLang="en-US" sz="1400" b="1" u="sng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신뢰할 수 있는 공개 데이터 저장소에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보관하고 디지털 개체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식별자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(DOI)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 할당하는 것을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장려한다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2. </a:t>
            </a:r>
            <a:r>
              <a:rPr lang="ko-KR" altLang="en-US" sz="1400" b="1" u="sng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데이터의 적절한 인용과 재사용을 촉진하기 위해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누구나 이용할 수 있도록 데이터 액세스를 제공해야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즉 저자는 기초 연구 데이터에 어떻게 접근할 수 있는지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데이터에 공개적으로 접근할 수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밝힐 수 없는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경우 자세한 설명이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필요하다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b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4.</a:t>
            </a:r>
            <a:r>
              <a:rPr lang="ko-KR" altLang="en-US" sz="14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저자는 </a:t>
            </a:r>
            <a:r>
              <a:rPr lang="ko-KR" altLang="en-US" sz="1400" b="1" u="sng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실질적으로 재사용이 가능한 원시 형태로 데이터를 제공해야 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가장 광범위한 재사용을 가능하도록 여러 유형의 데이터를 여러 수준에서 배포하는 것을 권장한다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      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 flipV="1">
            <a:off x="706056" y="3646607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6606" y="3796496"/>
            <a:ext cx="173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ESSD 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저장소 기준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 flipV="1">
            <a:off x="2974694" y="3635320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974694" y="3784922"/>
            <a:ext cx="87736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lnSpc>
                <a:spcPct val="150000"/>
              </a:lnSpc>
            </a:pP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ESSD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및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ESSDD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혹은 논문을 게재하기 위해서는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다음 기준을 만족하는 데이터 저장소에 데이터 세트를 제출해야 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영구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식별자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반드시 해당 데이터 셋에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DOI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가 있어야 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오픈 액세스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셋은 무료로 로그인할 수 있어야 하며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로그인을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하는데 일반적인 등록을 제외하고는 장벽이 없어야 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자유로운 저작권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누구나 원 저작자에게 크레디트를 제공하는 한 데이터 셋을 복사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배포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전송할 수 있어야 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4.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장기간 가용성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저장소는 데이터 셋 및 영구 액세스의 장기간 가용성을 보장해야 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5930" y="216433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ESSD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0121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1097</TotalTime>
  <Words>901</Words>
  <Application>Microsoft Office PowerPoint</Application>
  <PresentationFormat>와이드스크린</PresentationFormat>
  <Paragraphs>84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나눔바른펜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117</cp:revision>
  <dcterms:created xsi:type="dcterms:W3CDTF">2019-02-13T05:44:46Z</dcterms:created>
  <dcterms:modified xsi:type="dcterms:W3CDTF">2019-03-12T07:11:21Z</dcterms:modified>
</cp:coreProperties>
</file>

<file path=docProps/thumbnail.jpeg>
</file>